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8" r:id="rId4"/>
    <p:sldId id="267" r:id="rId5"/>
    <p:sldId id="258" r:id="rId6"/>
    <p:sldId id="259" r:id="rId7"/>
    <p:sldId id="260" r:id="rId8"/>
    <p:sldId id="264" r:id="rId9"/>
    <p:sldId id="262" r:id="rId10"/>
    <p:sldId id="263" r:id="rId11"/>
    <p:sldId id="261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00"/>
    <p:restoredTop sz="94670"/>
  </p:normalViewPr>
  <p:slideViewPr>
    <p:cSldViewPr snapToGrid="0" snapToObjects="1">
      <p:cViewPr varScale="1">
        <p:scale>
          <a:sx n="84" d="100"/>
          <a:sy n="84" d="100"/>
        </p:scale>
        <p:origin x="20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485A0-6DD7-6A4F-9A1E-58DC7AE8F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C6FA9B-BFD1-7B48-997A-8401C2F513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E2D43-3615-FB45-87EF-69C0ECA51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16C5A-9732-F94F-83F2-F7609642F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99D86-540F-BF41-A711-D77D9342C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68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C258C-6987-ED40-BC4E-7303302C3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6D3353-A0B2-AD41-B95F-4351E8A9F1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23936-BAA2-A94E-85E7-8552C5338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A9FA18-29BD-2E46-9C4D-470FE28D5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0161D-7E86-EA45-9B51-A05C32D48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83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E65D34-6F0A-4343-85D5-E9CE7947C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C7F27E-D7EC-0144-8242-09792588AD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42261-06E0-0949-A3C3-8170D9EB1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5E7C1-6197-9248-80C5-60D463ED3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08931-C76D-B941-A449-F524EFB64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479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9899B-5F7D-DB4C-A6D5-8C56C2875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67EE5-EB73-664A-9E33-3D5127B4E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D3F819-A932-294C-8465-0A9D4468A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7DBC5-0FC8-5A4B-9AF3-A93CC4297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CC977-55DF-2142-8CAF-8140E0610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78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48BA2-C14F-CE42-BC54-031B11064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AC9C2B-D68F-0D48-AF27-F500BEFDFB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8441B-52F4-BF45-B30F-EC0090CCC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21FC3-24B1-6F46-BDD1-CEBE3A928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465FD-C091-4F42-A45E-A869C7699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05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CF461-AFBE-5244-838A-AC834B4C6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8A912-67C1-3144-BEBA-6B9F736B8D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45C89C-684E-474E-8BC4-A92143A16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BB3F1-CA92-B441-A46F-4A664FE76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A075F-04AC-6243-BA91-8705941BC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2F95B0-13C8-964D-A5A8-313441DF1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326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ECF8-D76B-0244-9596-8D2B00082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2E7C6-E883-E142-8B31-8FEFDBCA1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6A8297-50AD-B645-A5E4-90D12A922B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710920-7B60-6A4D-896D-046613988A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133157-775C-6A4D-8D12-EEE3100EC0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97FDA3-8929-5F43-9EC0-F8DFC1357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326E27-2E11-4141-A523-8E0B09017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BE4FF1-CE6F-334C-A2A7-AFFBDE7AD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2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8550B-C93F-9347-83C4-896BC9918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4CC7AB-6199-CF41-8EFE-8C03868C6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F0D2C5-AF8A-8146-8360-FC113E499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6F3AA6-09FE-E143-911A-CEDDA5F08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691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60E849-4780-C54A-B94E-BF6CC034F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E74126-D626-2840-92FE-324EBB74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BD15C9-90B8-614A-A2CF-41ED93B86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193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48D66B-7E3A-C946-B09F-0B6582EAC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55584-0A5A-C44B-80D0-B8C1180D8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D6D7F2-4901-984D-8317-611C5B359F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C2CBED-DA19-5E4A-8F5E-3AB90373E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F3EB44-3249-2D46-A5FE-F72ED71DF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871370-B57A-D940-B50C-BD9DF883B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983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73B81-F210-5E41-A806-F16AE441E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A71D1B-5A55-E74E-B27F-FF64D24AC2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101847-96FC-484E-AFFD-CA7626658C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188B2A-65E5-E649-9633-5616548CD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3A42FC-4747-2C49-B420-B53A8BF8D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653D2B-4D69-D74C-80BC-BF518F7D7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682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30BD57-7444-734A-A798-6CCCD2DB6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E97DB2-2778-6D4F-AF97-ABF8EC726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01292-64CE-DE40-AACB-1147C987D3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AB1788-BD11-1547-807B-12B57C9A98C0}" type="datetimeFigureOut">
              <a:rPr lang="en-US" smtClean="0"/>
              <a:t>6/15/21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854E0-C6AE-6E43-ACD2-2A444E9CFE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766ED-1139-F04C-B8C9-54F3AAC346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EB44E-0742-594D-B45F-7E6629870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617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25334/84FC-TE88" TargetMode="Externa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qubeshub.org/groups/blue_data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25334/DRGD-F069" TargetMode="Externa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qubeshub.org/groups/blue_data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BACA7-617E-F048-849D-051891C11F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252603"/>
            <a:ext cx="4435112" cy="3420470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/>
              <a:t>Using R for Digitized Natural History Collections in Research</a:t>
            </a:r>
            <a:endParaRPr lang="en-US" sz="4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F11F2E-6543-FC4E-8ABC-A7A40C3A12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39560" y="4613107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800"/>
              <a:t>Michelle Gaynor</a:t>
            </a:r>
          </a:p>
          <a:p>
            <a:pPr algn="l"/>
            <a:endParaRPr lang="en-US" sz="280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close up of a flower&#10;&#10;Description automatically generated with low confidence">
            <a:extLst>
              <a:ext uri="{FF2B5EF4-FFF2-40B4-BE49-F238E27FC236}">
                <a16:creationId xmlns:a16="http://schemas.microsoft.com/office/drawing/2014/main" id="{1F55DE4B-C6E3-DC45-94F6-C986123DFD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36" r="14599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BFF760-42EB-4546-9492-CA6AC9B03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1128" y="113516"/>
            <a:ext cx="789139" cy="4438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718DD7-BAD7-C141-BFFA-ADD5CE1F2566}"/>
              </a:ext>
            </a:extLst>
          </p:cNvPr>
          <p:cNvSpPr txBox="1"/>
          <p:nvPr/>
        </p:nvSpPr>
        <p:spPr>
          <a:xfrm>
            <a:off x="10567324" y="162838"/>
            <a:ext cx="1624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@ShellyGaynor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FDF8DD5-1419-B642-BC12-08191D1A98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4400" y="5715000"/>
            <a:ext cx="36576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6496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FD6BDB2F-A472-C149-89B9-F27640B80C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2129"/>
            <a:ext cx="12192000" cy="619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719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58DD1-D012-A543-9DEC-B3E2374AF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0073A18-73BE-8144-ADE9-5AD4D23340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3935" y="309975"/>
            <a:ext cx="10438870" cy="4351338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8D7B1A4-ABB2-FF44-948F-AF3905E763D1}"/>
              </a:ext>
            </a:extLst>
          </p:cNvPr>
          <p:cNvSpPr/>
          <p:nvPr/>
        </p:nvSpPr>
        <p:spPr>
          <a:xfrm>
            <a:off x="2501715" y="4935348"/>
            <a:ext cx="73167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https://</a:t>
            </a:r>
            <a:r>
              <a:rPr lang="en-US" sz="2400" dirty="0" err="1">
                <a:solidFill>
                  <a:schemeClr val="accent1"/>
                </a:solidFill>
              </a:rPr>
              <a:t>github.com</a:t>
            </a:r>
            <a:r>
              <a:rPr lang="en-US" sz="2400" dirty="0">
                <a:solidFill>
                  <a:schemeClr val="accent1"/>
                </a:solidFill>
              </a:rPr>
              <a:t>/</a:t>
            </a:r>
            <a:r>
              <a:rPr lang="en-US" sz="2400" b="1" dirty="0" err="1">
                <a:solidFill>
                  <a:schemeClr val="accent1"/>
                </a:solidFill>
              </a:rPr>
              <a:t>soltislab</a:t>
            </a:r>
            <a:r>
              <a:rPr lang="en-US" sz="2400" b="1" dirty="0">
                <a:solidFill>
                  <a:schemeClr val="accent1"/>
                </a:solidFill>
              </a:rPr>
              <a:t>/BotanyENMWorkshop2020</a:t>
            </a:r>
          </a:p>
        </p:txBody>
      </p:sp>
    </p:spTree>
    <p:extLst>
      <p:ext uri="{BB962C8B-B14F-4D97-AF65-F5344CB8AC3E}">
        <p14:creationId xmlns:p14="http://schemas.microsoft.com/office/powerpoint/2010/main" val="50126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3C2A32C-3012-C543-BA7F-0DAA4436F5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25782" y="0"/>
            <a:ext cx="7744728" cy="5875312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763C12B-3074-BC45-BA87-049D10FCDBE3}"/>
              </a:ext>
            </a:extLst>
          </p:cNvPr>
          <p:cNvSpPr/>
          <p:nvPr/>
        </p:nvSpPr>
        <p:spPr>
          <a:xfrm>
            <a:off x="3042440" y="5912378"/>
            <a:ext cx="61071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https://</a:t>
            </a:r>
            <a:r>
              <a:rPr lang="en-US" sz="2400" dirty="0" err="1">
                <a:solidFill>
                  <a:schemeClr val="accent1"/>
                </a:solidFill>
              </a:rPr>
              <a:t>github.com</a:t>
            </a:r>
            <a:r>
              <a:rPr lang="en-US" sz="2400" dirty="0">
                <a:solidFill>
                  <a:schemeClr val="accent1"/>
                </a:solidFill>
              </a:rPr>
              <a:t>/</a:t>
            </a:r>
            <a:r>
              <a:rPr lang="en-US" sz="2400" b="1" dirty="0">
                <a:solidFill>
                  <a:schemeClr val="accent1"/>
                </a:solidFill>
              </a:rPr>
              <a:t>mgaynor1/CURE-FL-Plants</a:t>
            </a:r>
          </a:p>
        </p:txBody>
      </p:sp>
    </p:spTree>
    <p:extLst>
      <p:ext uri="{BB962C8B-B14F-4D97-AF65-F5344CB8AC3E}">
        <p14:creationId xmlns:p14="http://schemas.microsoft.com/office/powerpoint/2010/main" val="2029603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1BA8F9-CFD5-104C-9584-05CE8E227254}"/>
              </a:ext>
            </a:extLst>
          </p:cNvPr>
          <p:cNvSpPr txBox="1"/>
          <p:nvPr/>
        </p:nvSpPr>
        <p:spPr>
          <a:xfrm>
            <a:off x="1326329" y="5912135"/>
            <a:ext cx="9539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https://</a:t>
            </a:r>
            <a:r>
              <a:rPr lang="en-US" sz="2400" dirty="0" err="1">
                <a:solidFill>
                  <a:schemeClr val="accent1"/>
                </a:solidFill>
              </a:rPr>
              <a:t>github.com</a:t>
            </a:r>
            <a:r>
              <a:rPr lang="en-US" sz="2400" dirty="0">
                <a:solidFill>
                  <a:schemeClr val="accent1"/>
                </a:solidFill>
              </a:rPr>
              <a:t>/</a:t>
            </a:r>
            <a:r>
              <a:rPr lang="en-US" sz="2400" b="1" dirty="0">
                <a:solidFill>
                  <a:schemeClr val="accent1"/>
                </a:solidFill>
              </a:rPr>
              <a:t>mgaynor1/R4NaturalHistoryCollections-BCEENET2021</a:t>
            </a:r>
          </a:p>
        </p:txBody>
      </p:sp>
      <p:pic>
        <p:nvPicPr>
          <p:cNvPr id="9" name="Picture 8" descr="Graphical user interface, text, application&#10;&#10;Description automatically generated with medium confidence">
            <a:extLst>
              <a:ext uri="{FF2B5EF4-FFF2-40B4-BE49-F238E27FC236}">
                <a16:creationId xmlns:a16="http://schemas.microsoft.com/office/drawing/2014/main" id="{66110424-2589-7647-9EDF-548986EB53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929"/>
          <a:stretch/>
        </p:blipFill>
        <p:spPr>
          <a:xfrm>
            <a:off x="1798716" y="378806"/>
            <a:ext cx="8594568" cy="537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097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606E7EF-2F10-9C43-B06D-42B42EEAAF63}"/>
              </a:ext>
            </a:extLst>
          </p:cNvPr>
          <p:cNvSpPr txBox="1"/>
          <p:nvPr/>
        </p:nvSpPr>
        <p:spPr>
          <a:xfrm>
            <a:off x="645537" y="1053080"/>
            <a:ext cx="5375511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Setup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Cleaning Data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Resolve taxon names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Decrease number of columns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Clean localities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Remove duplicates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Save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Mapping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ggplot2 and leaflet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Point Statistics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ANOVA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7B181-B72B-E34D-9781-308C5A8BDDD0}"/>
              </a:ext>
            </a:extLst>
          </p:cNvPr>
          <p:cNvSpPr txBox="1"/>
          <p:nvPr/>
        </p:nvSpPr>
        <p:spPr>
          <a:xfrm>
            <a:off x="348342" y="272143"/>
            <a:ext cx="18806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2">
                    <a:lumMod val="25000"/>
                  </a:schemeClr>
                </a:solidFill>
              </a:rPr>
              <a:t>Outline</a:t>
            </a:r>
          </a:p>
        </p:txBody>
      </p:sp>
      <p:pic>
        <p:nvPicPr>
          <p:cNvPr id="8" name="Picture 7" descr="A white flower on a tree&#10;&#10;Description automatically generated with low confidence">
            <a:extLst>
              <a:ext uri="{FF2B5EF4-FFF2-40B4-BE49-F238E27FC236}">
                <a16:creationId xmlns:a16="http://schemas.microsoft.com/office/drawing/2014/main" id="{D9F4F56B-6190-A241-AF02-6339D0901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884" y="1929010"/>
            <a:ext cx="4818343" cy="3613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044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606E7EF-2F10-9C43-B06D-42B42EEAAF63}"/>
              </a:ext>
            </a:extLst>
          </p:cNvPr>
          <p:cNvSpPr txBox="1"/>
          <p:nvPr/>
        </p:nvSpPr>
        <p:spPr>
          <a:xfrm>
            <a:off x="645537" y="1053080"/>
            <a:ext cx="5375511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Setup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Cleaning Data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Resolve taxon names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Decrease number of columns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Clean localities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Remove duplicates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Save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Mapping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ggplot2 and leaflet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/>
              <a:t>Point Statistics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/>
              <a:t>ANOVA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7B181-B72B-E34D-9781-308C5A8BDDD0}"/>
              </a:ext>
            </a:extLst>
          </p:cNvPr>
          <p:cNvSpPr txBox="1"/>
          <p:nvPr/>
        </p:nvSpPr>
        <p:spPr>
          <a:xfrm>
            <a:off x="348342" y="272143"/>
            <a:ext cx="188064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2">
                    <a:lumMod val="25000"/>
                  </a:schemeClr>
                </a:solidFill>
              </a:rPr>
              <a:t>Outline</a:t>
            </a:r>
          </a:p>
        </p:txBody>
      </p:sp>
      <p:pic>
        <p:nvPicPr>
          <p:cNvPr id="8" name="Picture 7" descr="A white flower on a tree&#10;&#10;Description automatically generated with low confidence">
            <a:extLst>
              <a:ext uri="{FF2B5EF4-FFF2-40B4-BE49-F238E27FC236}">
                <a16:creationId xmlns:a16="http://schemas.microsoft.com/office/drawing/2014/main" id="{D9F4F56B-6190-A241-AF02-6339D0901D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884" y="1929010"/>
            <a:ext cx="4818343" cy="3613758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516E3D9-2DA5-8244-BC59-722ACFE48A39}"/>
              </a:ext>
            </a:extLst>
          </p:cNvPr>
          <p:cNvSpPr/>
          <p:nvPr/>
        </p:nvSpPr>
        <p:spPr>
          <a:xfrm>
            <a:off x="5279569" y="511629"/>
            <a:ext cx="5791200" cy="88174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63D0D38-B749-C947-A817-3EDA9DCFA142}"/>
              </a:ext>
            </a:extLst>
          </p:cNvPr>
          <p:cNvSpPr txBox="1"/>
          <p:nvPr/>
        </p:nvSpPr>
        <p:spPr>
          <a:xfrm>
            <a:off x="7266983" y="533400"/>
            <a:ext cx="14680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/>
              <a:t>gatoRs</a:t>
            </a:r>
            <a:endParaRPr lang="en-US" sz="36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7C7507-60D5-3D49-AE5E-7EBEA2C0E8AF}"/>
              </a:ext>
            </a:extLst>
          </p:cNvPr>
          <p:cNvSpPr/>
          <p:nvPr/>
        </p:nvSpPr>
        <p:spPr>
          <a:xfrm>
            <a:off x="5127169" y="1015777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dirty="0"/>
              <a:t>Geographic And Taxonomic Occurrence R-based Scrubbing</a:t>
            </a:r>
          </a:p>
        </p:txBody>
      </p:sp>
    </p:spTree>
    <p:extLst>
      <p:ext uri="{BB962C8B-B14F-4D97-AF65-F5344CB8AC3E}">
        <p14:creationId xmlns:p14="http://schemas.microsoft.com/office/powerpoint/2010/main" val="4270790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CE1DB14-EBB9-B842-9DBA-4A47A8049734}"/>
              </a:ext>
            </a:extLst>
          </p:cNvPr>
          <p:cNvSpPr/>
          <p:nvPr/>
        </p:nvSpPr>
        <p:spPr>
          <a:xfrm>
            <a:off x="1148443" y="4077646"/>
            <a:ext cx="98951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https://</a:t>
            </a:r>
            <a:r>
              <a:rPr lang="en-US" sz="2400" dirty="0" err="1">
                <a:solidFill>
                  <a:schemeClr val="accent1"/>
                </a:solidFill>
              </a:rPr>
              <a:t>github.com</a:t>
            </a:r>
            <a:r>
              <a:rPr lang="en-US" sz="2400" dirty="0">
                <a:solidFill>
                  <a:schemeClr val="accent1"/>
                </a:solidFill>
              </a:rPr>
              <a:t>/</a:t>
            </a:r>
            <a:r>
              <a:rPr lang="en-US" sz="2400" b="1" dirty="0">
                <a:solidFill>
                  <a:schemeClr val="accent1"/>
                </a:solidFill>
              </a:rPr>
              <a:t>mgaynor1/R4NaturalHistoryCollections-BCEENET2021</a:t>
            </a:r>
          </a:p>
        </p:txBody>
      </p:sp>
      <p:pic>
        <p:nvPicPr>
          <p:cNvPr id="6" name="Picture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B56E4EE-0EF5-F94C-93DA-8F6DF8E70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950" y="642878"/>
            <a:ext cx="104521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551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1BA8F9-CFD5-104C-9584-05CE8E227254}"/>
              </a:ext>
            </a:extLst>
          </p:cNvPr>
          <p:cNvSpPr txBox="1"/>
          <p:nvPr/>
        </p:nvSpPr>
        <p:spPr>
          <a:xfrm>
            <a:off x="1326329" y="5912135"/>
            <a:ext cx="9539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https://</a:t>
            </a:r>
            <a:r>
              <a:rPr lang="en-US" sz="2400" dirty="0" err="1">
                <a:solidFill>
                  <a:schemeClr val="accent1"/>
                </a:solidFill>
              </a:rPr>
              <a:t>github.com</a:t>
            </a:r>
            <a:r>
              <a:rPr lang="en-US" sz="2400" dirty="0">
                <a:solidFill>
                  <a:schemeClr val="accent1"/>
                </a:solidFill>
              </a:rPr>
              <a:t>/</a:t>
            </a:r>
            <a:r>
              <a:rPr lang="en-US" sz="2400" b="1" dirty="0">
                <a:solidFill>
                  <a:schemeClr val="accent1"/>
                </a:solidFill>
              </a:rPr>
              <a:t>mgaynor1/R4NaturalHistoryCollections-BCEENET2021</a:t>
            </a:r>
          </a:p>
        </p:txBody>
      </p:sp>
      <p:pic>
        <p:nvPicPr>
          <p:cNvPr id="9" name="Picture 8" descr="Graphical user interface, text, application&#10;&#10;Description automatically generated with medium confidence">
            <a:extLst>
              <a:ext uri="{FF2B5EF4-FFF2-40B4-BE49-F238E27FC236}">
                <a16:creationId xmlns:a16="http://schemas.microsoft.com/office/drawing/2014/main" id="{66110424-2589-7647-9EDF-548986EB53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929"/>
          <a:stretch/>
        </p:blipFill>
        <p:spPr>
          <a:xfrm>
            <a:off x="1798716" y="378806"/>
            <a:ext cx="8594568" cy="537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87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DA7103-9412-9C42-BAFD-681619629B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410" b="10320"/>
          <a:stretch/>
        </p:blipFill>
        <p:spPr>
          <a:xfrm>
            <a:off x="2667000" y="101253"/>
            <a:ext cx="6858000" cy="54362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B9F9A30-42D0-9E41-9CBA-4908527F29A4}"/>
              </a:ext>
            </a:extLst>
          </p:cNvPr>
          <p:cNvSpPr/>
          <p:nvPr/>
        </p:nvSpPr>
        <p:spPr>
          <a:xfrm>
            <a:off x="686844" y="5934670"/>
            <a:ext cx="108183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2B2B2B"/>
                </a:solidFill>
                <a:effectLst/>
                <a:latin typeface="open_sansregular"/>
              </a:rPr>
              <a:t>Gaynor, M. (2020). </a:t>
            </a:r>
            <a:r>
              <a:rPr lang="en-US" sz="2400" b="0" i="0" u="none" strike="noStrike" dirty="0">
                <a:solidFill>
                  <a:srgbClr val="597F2F"/>
                </a:solidFill>
                <a:effectLst/>
                <a:latin typeface="montserratregular"/>
                <a:hlinkClick r:id="rId3"/>
              </a:rPr>
              <a:t>Introduction to R with Biodiversity Data</a:t>
            </a:r>
            <a:r>
              <a:rPr lang="en-US" sz="2400" b="0" i="0" dirty="0">
                <a:solidFill>
                  <a:srgbClr val="2B2B2B"/>
                </a:solidFill>
                <a:effectLst/>
                <a:latin typeface="open_sansregular"/>
              </a:rPr>
              <a:t>. </a:t>
            </a:r>
            <a:r>
              <a:rPr lang="en-US" sz="2400" b="0" i="0" u="none" strike="noStrike" dirty="0">
                <a:solidFill>
                  <a:srgbClr val="597F2F"/>
                </a:solidFill>
                <a:effectLst/>
                <a:latin typeface="montserratregular"/>
                <a:hlinkClick r:id="rId4"/>
              </a:rPr>
              <a:t>Biodiversity Literacy in Undergraduate Education</a:t>
            </a:r>
            <a:r>
              <a:rPr lang="en-US" sz="2400" b="0" i="0" dirty="0">
                <a:solidFill>
                  <a:srgbClr val="2B2B2B"/>
                </a:solidFill>
                <a:effectLst/>
                <a:latin typeface="open_sansregular"/>
              </a:rPr>
              <a:t>, QUBES Educational Resources. </a:t>
            </a:r>
            <a:r>
              <a:rPr lang="en-US" sz="2400" b="0" i="0" u="none" strike="noStrike" dirty="0">
                <a:solidFill>
                  <a:srgbClr val="597F2F"/>
                </a:solidFill>
                <a:effectLst/>
                <a:latin typeface="montserratregular"/>
                <a:hlinkClick r:id="rId3"/>
              </a:rPr>
              <a:t>doi:10.25334/84FC-TE88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65910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C2154D-A963-D048-9A10-16479DD869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46" b="11233"/>
          <a:stretch/>
        </p:blipFill>
        <p:spPr>
          <a:xfrm>
            <a:off x="2667000" y="87088"/>
            <a:ext cx="6858000" cy="539871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44DD5F-6134-B045-BA46-3408038B1D8B}"/>
              </a:ext>
            </a:extLst>
          </p:cNvPr>
          <p:cNvSpPr/>
          <p:nvPr/>
        </p:nvSpPr>
        <p:spPr>
          <a:xfrm>
            <a:off x="397329" y="5657671"/>
            <a:ext cx="1139734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2B2B2B"/>
                </a:solidFill>
                <a:effectLst/>
                <a:latin typeface="open_sansregular"/>
              </a:rPr>
              <a:t>Gaynor, M. (2020). </a:t>
            </a:r>
            <a:r>
              <a:rPr lang="en-US" sz="2400" b="0" i="0" u="none" strike="noStrike" dirty="0">
                <a:solidFill>
                  <a:srgbClr val="597F2F"/>
                </a:solidFill>
                <a:effectLst/>
                <a:latin typeface="montserratregular"/>
                <a:hlinkClick r:id="rId3"/>
              </a:rPr>
              <a:t>Cleaning Biodiversity Data: A Botanical Example Using Excel or RStudio</a:t>
            </a:r>
            <a:r>
              <a:rPr lang="en-US" sz="2400" b="0" i="0" dirty="0">
                <a:solidFill>
                  <a:srgbClr val="2B2B2B"/>
                </a:solidFill>
                <a:effectLst/>
                <a:latin typeface="open_sansregular"/>
              </a:rPr>
              <a:t>. </a:t>
            </a:r>
            <a:r>
              <a:rPr lang="en-US" sz="2400" b="0" i="0" u="none" strike="noStrike" dirty="0">
                <a:solidFill>
                  <a:srgbClr val="597F2F"/>
                </a:solidFill>
                <a:effectLst/>
                <a:latin typeface="montserratregular"/>
                <a:hlinkClick r:id="rId4"/>
              </a:rPr>
              <a:t>Biodiversity Literacy in Undergraduate Education</a:t>
            </a:r>
            <a:r>
              <a:rPr lang="en-US" sz="2400" b="0" i="0" dirty="0">
                <a:solidFill>
                  <a:srgbClr val="2B2B2B"/>
                </a:solidFill>
                <a:effectLst/>
                <a:latin typeface="open_sansregular"/>
              </a:rPr>
              <a:t>, QUBES Educational Resources. </a:t>
            </a:r>
            <a:r>
              <a:rPr lang="en-US" sz="2400" b="0" i="0" u="none" strike="noStrike" dirty="0">
                <a:solidFill>
                  <a:srgbClr val="597F2F"/>
                </a:solidFill>
                <a:effectLst/>
                <a:latin typeface="montserratregular"/>
                <a:hlinkClick r:id="rId3"/>
              </a:rPr>
              <a:t>doi:10.25334/DRGD-F069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33731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Text, letter&#10;&#10;Description automatically generated">
            <a:extLst>
              <a:ext uri="{FF2B5EF4-FFF2-40B4-BE49-F238E27FC236}">
                <a16:creationId xmlns:a16="http://schemas.microsoft.com/office/drawing/2014/main" id="{DFD892B8-81A3-2247-8AEC-1EFADC6AFF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3906" y="0"/>
            <a:ext cx="7609962" cy="6057731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39106F8-46DC-034C-B604-0593B0406C62}"/>
              </a:ext>
            </a:extLst>
          </p:cNvPr>
          <p:cNvSpPr/>
          <p:nvPr/>
        </p:nvSpPr>
        <p:spPr>
          <a:xfrm>
            <a:off x="-2425874" y="5934670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dirty="0">
                <a:effectLst/>
                <a:latin typeface="Helvetica" pitchFamily="2" charset="0"/>
              </a:rPr>
            </a:br>
            <a:endParaRPr lang="en-US" dirty="0">
              <a:effectLst/>
              <a:latin typeface="Helvetica" pitchFamily="2" charset="0"/>
            </a:endParaRPr>
          </a:p>
          <a:p>
            <a:pPr algn="r"/>
            <a:r>
              <a:rPr lang="en-US" dirty="0">
                <a:effectLst/>
                <a:latin typeface="Helvetica" pitchFamily="2" charset="0"/>
              </a:rPr>
              <a:t> CBE—Life Sciences Education • 18:ar49, 1–10, Winter 2019 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91E2D2B-BD24-7C49-9D6F-78A2F34A01AD}"/>
              </a:ext>
            </a:extLst>
          </p:cNvPr>
          <p:cNvSpPr/>
          <p:nvPr/>
        </p:nvSpPr>
        <p:spPr>
          <a:xfrm>
            <a:off x="2797629" y="5475514"/>
            <a:ext cx="6411685" cy="66402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01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D6AD473-892A-A041-AAF8-80FFB1EF8B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323" y="0"/>
            <a:ext cx="8312640" cy="4351338"/>
          </a:xfr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B54D9C5-2152-014D-A3C1-3DA6C0D449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5074" y="2443298"/>
            <a:ext cx="6196242" cy="4164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437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188</Words>
  <Application>Microsoft Macintosh PowerPoint</Application>
  <PresentationFormat>Widescreen</PresentationFormat>
  <Paragraphs>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montserratregular</vt:lpstr>
      <vt:lpstr>open_sansregular</vt:lpstr>
      <vt:lpstr>Office Theme</vt:lpstr>
      <vt:lpstr>Using R for Digitized Natural History Collections in Research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R for Digitized Natural History Collections in Research</dc:title>
  <dc:creator>Michelle Gaynor</dc:creator>
  <cp:lastModifiedBy>Michelle Gaynor</cp:lastModifiedBy>
  <cp:revision>7</cp:revision>
  <dcterms:created xsi:type="dcterms:W3CDTF">2021-06-14T15:03:47Z</dcterms:created>
  <dcterms:modified xsi:type="dcterms:W3CDTF">2021-06-15T17:16:40Z</dcterms:modified>
</cp:coreProperties>
</file>

<file path=docProps/thumbnail.jpeg>
</file>